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17" r:id="rId1"/>
    <p:sldMasterId id="2147484943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5" r:id="rId4"/>
    <p:sldId id="297" r:id="rId5"/>
    <p:sldId id="304" r:id="rId6"/>
    <p:sldId id="305" r:id="rId7"/>
    <p:sldId id="306" r:id="rId8"/>
    <p:sldId id="324" r:id="rId9"/>
    <p:sldId id="319" r:id="rId10"/>
    <p:sldId id="298" r:id="rId11"/>
    <p:sldId id="320" r:id="rId12"/>
    <p:sldId id="293" r:id="rId13"/>
    <p:sldId id="269" r:id="rId14"/>
    <p:sldId id="289" r:id="rId15"/>
    <p:sldId id="294" r:id="rId16"/>
    <p:sldId id="273" r:id="rId17"/>
    <p:sldId id="311" r:id="rId18"/>
    <p:sldId id="329" r:id="rId19"/>
    <p:sldId id="314" r:id="rId20"/>
    <p:sldId id="315" r:id="rId21"/>
    <p:sldId id="317" r:id="rId22"/>
    <p:sldId id="330" r:id="rId23"/>
  </p:sldIdLst>
  <p:sldSz cx="9144000" cy="6858000" type="screen4x3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ヒラギノ角ゴ Pro W3" pitchFamily="4" charset="-128"/>
        <a:cs typeface="ヒラギノ角ゴ Pro W3" pitchFamily="4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A5F08BC1-BB26-EF43-8AF3-6CFBDD36B480}">
          <p14:sldIdLst>
            <p14:sldId id="256"/>
            <p14:sldId id="275"/>
            <p14:sldId id="297"/>
            <p14:sldId id="304"/>
            <p14:sldId id="305"/>
            <p14:sldId id="306"/>
            <p14:sldId id="324"/>
            <p14:sldId id="319"/>
            <p14:sldId id="298"/>
            <p14:sldId id="320"/>
            <p14:sldId id="293"/>
            <p14:sldId id="269"/>
            <p14:sldId id="289"/>
          </p14:sldIdLst>
        </p14:section>
        <p14:section name="Untitled Section" id="{D7DAAA49-25E9-1D43-BA07-DBA3EC522D51}">
          <p14:sldIdLst>
            <p14:sldId id="294"/>
            <p14:sldId id="273"/>
            <p14:sldId id="311"/>
            <p14:sldId id="329"/>
            <p14:sldId id="314"/>
            <p14:sldId id="315"/>
            <p14:sldId id="317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4F0C"/>
    <a:srgbClr val="FFD7BA"/>
    <a:srgbClr val="FF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8545" autoAdjust="0"/>
  </p:normalViewPr>
  <p:slideViewPr>
    <p:cSldViewPr snapToGrid="0" snapToObjects="1">
      <p:cViewPr varScale="1">
        <p:scale>
          <a:sx n="103" d="100"/>
          <a:sy n="103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-3408" y="-10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ibnerp\Documents\Budget%2023-24\referendum%20used%20&amp;%20unused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hibnerp\Documents\Budget%2023-24\tax%20levy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State Equalization Aid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 Year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D9-4787-8C79-A2123D76B17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D9-4787-8C79-A2123D76B17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D9-4787-8C79-A2123D76B17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D9-4787-8C79-A2123D76B17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D9-4787-8C79-A2123D76B17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9-4787-8C79-A2123D76B17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D9-4787-8C79-A2123D76B17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D9-4787-8C79-A2123D76B17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D9-4787-8C79-A2123D76B17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D9-4787-8C79-A2123D76B17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D9-4787-8C79-A2123D76B17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D9-4787-8C79-A2123D76B17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ED9-4787-8C79-A2123D76B17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ED9-4787-8C79-A2123D76B17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ED9-4787-8C79-A2123D76B17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ED9-4787-8C79-A2123D76B17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ED9-4787-8C79-A2123D76B17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ED9-4787-8C79-A2123D76B174}"/>
                </c:ext>
              </c:extLst>
            </c:dLbl>
            <c:dLbl>
              <c:idx val="19"/>
              <c:layout>
                <c:manualLayout>
                  <c:x val="0"/>
                  <c:y val="-2.49643668063559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ED9-4787-8C79-A2123D76B174}"/>
                </c:ext>
              </c:extLst>
            </c:dLbl>
            <c:numFmt formatCode="_(&quot;$&quot;* #,##0_);_(&quot;$&quot;* \(#,##0\);_(&quot;$&quot;* &quot;-&quot;_);_(@_)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Sheet1!$A$2:$A$21</c:f>
              <c:strCache>
                <c:ptCount val="20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  <c:pt idx="11">
                  <c:v>2016-17</c:v>
                </c:pt>
                <c:pt idx="12">
                  <c:v>2017-18</c:v>
                </c:pt>
                <c:pt idx="13">
                  <c:v>2018-19 </c:v>
                </c:pt>
                <c:pt idx="14">
                  <c:v>2019-20 </c:v>
                </c:pt>
                <c:pt idx="15">
                  <c:v>2020-21</c:v>
                </c:pt>
                <c:pt idx="16">
                  <c:v>2021-22 </c:v>
                </c:pt>
                <c:pt idx="17">
                  <c:v>2022-23 </c:v>
                </c:pt>
                <c:pt idx="18">
                  <c:v>2023-24 </c:v>
                </c:pt>
                <c:pt idx="19">
                  <c:v>2024-25</c:v>
                </c:pt>
              </c:strCache>
            </c:strRef>
          </c:cat>
          <c:val>
            <c:numRef>
              <c:f>Sheet1!$B$2:$B$21</c:f>
              <c:numCache>
                <c:formatCode>#,##0</c:formatCode>
                <c:ptCount val="20"/>
                <c:pt idx="0">
                  <c:v>13691185</c:v>
                </c:pt>
                <c:pt idx="1">
                  <c:v>13698377</c:v>
                </c:pt>
                <c:pt idx="2">
                  <c:v>14128181</c:v>
                </c:pt>
                <c:pt idx="3">
                  <c:v>14408307</c:v>
                </c:pt>
                <c:pt idx="4">
                  <c:v>13872778</c:v>
                </c:pt>
                <c:pt idx="5">
                  <c:v>13516834</c:v>
                </c:pt>
                <c:pt idx="6">
                  <c:v>12234555</c:v>
                </c:pt>
                <c:pt idx="7">
                  <c:v>12713521</c:v>
                </c:pt>
                <c:pt idx="8">
                  <c:v>13899117</c:v>
                </c:pt>
                <c:pt idx="9">
                  <c:v>13445860</c:v>
                </c:pt>
                <c:pt idx="10">
                  <c:v>12917674</c:v>
                </c:pt>
                <c:pt idx="11">
                  <c:v>13716336</c:v>
                </c:pt>
                <c:pt idx="12">
                  <c:v>13616137</c:v>
                </c:pt>
                <c:pt idx="13">
                  <c:v>12848655</c:v>
                </c:pt>
                <c:pt idx="14">
                  <c:v>12860294</c:v>
                </c:pt>
                <c:pt idx="15">
                  <c:v>13308933</c:v>
                </c:pt>
                <c:pt idx="16">
                  <c:v>13453235</c:v>
                </c:pt>
                <c:pt idx="17">
                  <c:v>14043036</c:v>
                </c:pt>
                <c:pt idx="18">
                  <c:v>13817972</c:v>
                </c:pt>
                <c:pt idx="19">
                  <c:v>14502198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ED9-4787-8C79-A2123D76B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232384"/>
        <c:axId val="461234176"/>
      </c:barChart>
      <c:catAx>
        <c:axId val="461232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1234176"/>
        <c:crosses val="autoZero"/>
        <c:auto val="1"/>
        <c:lblAlgn val="ctr"/>
        <c:lblOffset val="100"/>
        <c:noMultiLvlLbl val="0"/>
      </c:catAx>
      <c:valAx>
        <c:axId val="4612341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612323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3.0735455543358946E-2"/>
                  <c:y val="-1.851851851851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69-4437-A89A-D2056B5D04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69-4437-A89A-D2056B5D04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69-4437-A89A-D2056B5D04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69-4437-A89A-D2056B5D04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69-4437-A89A-D2056B5D04A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69-4437-A89A-D2056B5D04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69-4437-A89A-D2056B5D04A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69-4437-A89A-D2056B5D04A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69-4437-A89A-D2056B5D04A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69-4437-A89A-D2056B5D04A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369-4437-A89A-D2056B5D04A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369-4437-A89A-D2056B5D04A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369-4437-A89A-D2056B5D04AC}"/>
                </c:ext>
              </c:extLst>
            </c:dLbl>
            <c:dLbl>
              <c:idx val="13"/>
              <c:layout>
                <c:manualLayout>
                  <c:x val="-6.6798396055653297E-2"/>
                  <c:y val="1.1020223194229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369-4437-A89A-D2056B5D0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 </c:v>
                </c:pt>
                <c:pt idx="9">
                  <c:v>2019-20 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  <c:pt idx="13">
                  <c:v>2023-24 </c:v>
                </c:pt>
                <c:pt idx="14">
                  <c:v>2024-25</c:v>
                </c:pt>
              </c:strCache>
            </c:strRef>
          </c:cat>
          <c:val>
            <c:numRef>
              <c:f>Sheet1!$B$2:$B$16</c:f>
              <c:numCache>
                <c:formatCode>#,##0_);\(#,##0\)</c:formatCode>
                <c:ptCount val="15"/>
                <c:pt idx="0">
                  <c:v>1263139024</c:v>
                </c:pt>
                <c:pt idx="1">
                  <c:v>1245693492</c:v>
                </c:pt>
                <c:pt idx="2">
                  <c:v>1147127852</c:v>
                </c:pt>
                <c:pt idx="3">
                  <c:v>1140177336</c:v>
                </c:pt>
                <c:pt idx="4">
                  <c:v>1158687367</c:v>
                </c:pt>
                <c:pt idx="5">
                  <c:v>1184213684</c:v>
                </c:pt>
                <c:pt idx="6">
                  <c:v>1209504548</c:v>
                </c:pt>
                <c:pt idx="7">
                  <c:v>1273804003</c:v>
                </c:pt>
                <c:pt idx="8">
                  <c:v>1305505977</c:v>
                </c:pt>
                <c:pt idx="9">
                  <c:v>1389533652</c:v>
                </c:pt>
                <c:pt idx="10" formatCode="_(* #,##0_);_(* \(#,##0\);_(* &quot;-&quot;??_);_(@_)">
                  <c:v>1437880324</c:v>
                </c:pt>
                <c:pt idx="11" formatCode="_(* #,##0_);_(* \(#,##0\);_(* &quot;-&quot;??_);_(@_)">
                  <c:v>1554577787</c:v>
                </c:pt>
                <c:pt idx="12" formatCode="_(* #,##0_);_(* \(#,##0\);_(* &quot;-&quot;??_);_(@_)">
                  <c:v>1758868062</c:v>
                </c:pt>
                <c:pt idx="13" formatCode="_(* #,##0_);_(* \(#,##0\);_(* &quot;-&quot;??_);_(@_)">
                  <c:v>1988884239</c:v>
                </c:pt>
                <c:pt idx="14" formatCode="_(* #,##0_);_(* \(#,##0\);_(* &quot;-&quot;??_);_(@_)">
                  <c:v>2134904049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369-4437-A89A-D2056B5D04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Sheet1!$A$2:$A$16</c:f>
              <c:strCache>
                <c:ptCount val="1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 </c:v>
                </c:pt>
                <c:pt idx="9">
                  <c:v>2019-20 </c:v>
                </c:pt>
                <c:pt idx="10">
                  <c:v>2020-21</c:v>
                </c:pt>
                <c:pt idx="11">
                  <c:v>2021-22</c:v>
                </c:pt>
                <c:pt idx="12">
                  <c:v>2022-23</c:v>
                </c:pt>
                <c:pt idx="13">
                  <c:v>2023-24 </c:v>
                </c:pt>
                <c:pt idx="14">
                  <c:v>2024-25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E-D369-4437-A89A-D2056B5D0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321920"/>
        <c:axId val="282068480"/>
      </c:barChart>
      <c:catAx>
        <c:axId val="16232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2068480"/>
        <c:crosses val="autoZero"/>
        <c:auto val="1"/>
        <c:lblAlgn val="ctr"/>
        <c:lblOffset val="100"/>
        <c:noMultiLvlLbl val="0"/>
      </c:catAx>
      <c:valAx>
        <c:axId val="282068480"/>
        <c:scaling>
          <c:orientation val="minMax"/>
        </c:scaling>
        <c:delete val="0"/>
        <c:axPos val="l"/>
        <c:majorGridlines/>
        <c:numFmt formatCode="#,##0_);\(#,##0\)" sourceLinked="1"/>
        <c:majorTickMark val="out"/>
        <c:minorTickMark val="none"/>
        <c:tickLblPos val="nextTo"/>
        <c:crossAx val="162321920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14260717410323E-2"/>
          <c:y val="3.7037037037037035E-2"/>
          <c:w val="0.87753018372703417"/>
          <c:h val="0.6899580781568970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A1-45B2-8947-98169B20D4E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A1-45B2-8947-98169B20D4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D61855D-A1F5-41E2-963D-04258C888007}" type="VALUE">
                      <a:rPr lang="en-US" sz="1800" baseline="0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7A1-45B2-8947-98169B20D4E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A1-45B2-8947-98169B20D4E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A1-45B2-8947-98169B20D4E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A1-45B2-8947-98169B20D4E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A1-45B2-8947-98169B20D4E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A1-45B2-8947-98169B20D4E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A1-45B2-8947-98169B20D4E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A1-45B2-8947-98169B20D4E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A1-45B2-8947-98169B20D4E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A1-45B2-8947-98169B20D4E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7A1-45B2-8947-98169B20D4E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7A1-45B2-8947-98169B20D4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  <c:pt idx="5">
                  <c:v>2015-16</c:v>
                </c:pt>
                <c:pt idx="6">
                  <c:v>2016-17</c:v>
                </c:pt>
                <c:pt idx="7">
                  <c:v>2017-18</c:v>
                </c:pt>
                <c:pt idx="8">
                  <c:v>2018-19 </c:v>
                </c:pt>
                <c:pt idx="9">
                  <c:v>2019-20 </c:v>
                </c:pt>
                <c:pt idx="10">
                  <c:v>2020-21</c:v>
                </c:pt>
                <c:pt idx="11">
                  <c:v>2021-22 </c:v>
                </c:pt>
                <c:pt idx="12">
                  <c:v>2022-23 </c:v>
                </c:pt>
                <c:pt idx="13">
                  <c:v>2023-24 </c:v>
                </c:pt>
                <c:pt idx="14">
                  <c:v>2024-25</c:v>
                </c:pt>
              </c:strCache>
            </c:strRef>
          </c:cat>
          <c:val>
            <c:numRef>
              <c:f>Sheet1!$B$2:$B$16</c:f>
              <c:numCache>
                <c:formatCode>_(* #,##0_);_(* \(#,##0\);_(* "-"??_);_(@_)</c:formatCode>
                <c:ptCount val="15"/>
                <c:pt idx="0">
                  <c:v>2473</c:v>
                </c:pt>
                <c:pt idx="1">
                  <c:v>2449</c:v>
                </c:pt>
                <c:pt idx="2">
                  <c:v>2496</c:v>
                </c:pt>
                <c:pt idx="3">
                  <c:v>2419</c:v>
                </c:pt>
                <c:pt idx="4">
                  <c:v>2400</c:v>
                </c:pt>
                <c:pt idx="5">
                  <c:v>2409</c:v>
                </c:pt>
                <c:pt idx="6">
                  <c:v>2386</c:v>
                </c:pt>
                <c:pt idx="7">
                  <c:v>2278</c:v>
                </c:pt>
                <c:pt idx="8">
                  <c:v>2219</c:v>
                </c:pt>
                <c:pt idx="9">
                  <c:v>2230</c:v>
                </c:pt>
                <c:pt idx="10">
                  <c:v>2110</c:v>
                </c:pt>
                <c:pt idx="11">
                  <c:v>2135</c:v>
                </c:pt>
                <c:pt idx="12">
                  <c:v>2073</c:v>
                </c:pt>
                <c:pt idx="13">
                  <c:v>2037</c:v>
                </c:pt>
                <c:pt idx="14">
                  <c:v>2013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1-45B2-8947-98169B20D4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6267231"/>
        <c:axId val="411889711"/>
      </c:barChart>
      <c:catAx>
        <c:axId val="416267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889711"/>
        <c:crosses val="autoZero"/>
        <c:auto val="1"/>
        <c:lblAlgn val="ctr"/>
        <c:lblOffset val="100"/>
        <c:noMultiLvlLbl val="0"/>
      </c:catAx>
      <c:valAx>
        <c:axId val="411889711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267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Sheet1!$A$2:$A$23</c:f>
              <c:strCache>
                <c:ptCount val="22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 </c:v>
                </c:pt>
                <c:pt idx="16">
                  <c:v>2019-20</c:v>
                </c:pt>
                <c:pt idx="17">
                  <c:v>2020-21</c:v>
                </c:pt>
                <c:pt idx="18">
                  <c:v>2021-22</c:v>
                </c:pt>
                <c:pt idx="19">
                  <c:v>2022-23 </c:v>
                </c:pt>
                <c:pt idx="20">
                  <c:v>2023-24 </c:v>
                </c:pt>
                <c:pt idx="21">
                  <c:v>2024-25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817220</c:v>
                </c:pt>
                <c:pt idx="1">
                  <c:v>554575</c:v>
                </c:pt>
                <c:pt idx="2">
                  <c:v>778355</c:v>
                </c:pt>
                <c:pt idx="3">
                  <c:v>910907</c:v>
                </c:pt>
                <c:pt idx="4">
                  <c:v>1229423</c:v>
                </c:pt>
                <c:pt idx="5">
                  <c:v>1500000</c:v>
                </c:pt>
                <c:pt idx="6">
                  <c:v>1500000</c:v>
                </c:pt>
                <c:pt idx="7">
                  <c:v>2069248</c:v>
                </c:pt>
                <c:pt idx="8">
                  <c:v>2179322</c:v>
                </c:pt>
                <c:pt idx="9">
                  <c:v>2060622</c:v>
                </c:pt>
                <c:pt idx="10">
                  <c:v>1774633</c:v>
                </c:pt>
                <c:pt idx="11">
                  <c:v>1878663</c:v>
                </c:pt>
                <c:pt idx="12">
                  <c:v>1229047</c:v>
                </c:pt>
                <c:pt idx="13">
                  <c:v>2334786</c:v>
                </c:pt>
                <c:pt idx="14">
                  <c:v>2416564</c:v>
                </c:pt>
                <c:pt idx="15">
                  <c:v>2058166</c:v>
                </c:pt>
                <c:pt idx="16">
                  <c:v>2600000</c:v>
                </c:pt>
                <c:pt idx="17">
                  <c:v>2600000</c:v>
                </c:pt>
                <c:pt idx="18">
                  <c:v>3382284</c:v>
                </c:pt>
                <c:pt idx="19">
                  <c:v>3645904</c:v>
                </c:pt>
                <c:pt idx="20">
                  <c:v>3500963</c:v>
                </c:pt>
                <c:pt idx="21">
                  <c:v>3700000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87-4A2D-B484-66EF88C6D7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Sheet1!$A$2:$A$23</c:f>
              <c:strCache>
                <c:ptCount val="22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 </c:v>
                </c:pt>
                <c:pt idx="16">
                  <c:v>2019-20</c:v>
                </c:pt>
                <c:pt idx="17">
                  <c:v>2020-21</c:v>
                </c:pt>
                <c:pt idx="18">
                  <c:v>2021-22</c:v>
                </c:pt>
                <c:pt idx="19">
                  <c:v>2022-23 </c:v>
                </c:pt>
                <c:pt idx="20">
                  <c:v>2023-24 </c:v>
                </c:pt>
                <c:pt idx="21">
                  <c:v>2024-25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682780</c:v>
                </c:pt>
                <c:pt idx="1">
                  <c:v>945425</c:v>
                </c:pt>
                <c:pt idx="2">
                  <c:v>721645</c:v>
                </c:pt>
                <c:pt idx="3">
                  <c:v>589093</c:v>
                </c:pt>
                <c:pt idx="4">
                  <c:v>270577</c:v>
                </c:pt>
                <c:pt idx="5">
                  <c:v>0</c:v>
                </c:pt>
                <c:pt idx="6">
                  <c:v>0</c:v>
                </c:pt>
                <c:pt idx="7">
                  <c:v>2030752</c:v>
                </c:pt>
                <c:pt idx="8">
                  <c:v>420678</c:v>
                </c:pt>
                <c:pt idx="9">
                  <c:v>539378</c:v>
                </c:pt>
                <c:pt idx="10">
                  <c:v>825367</c:v>
                </c:pt>
                <c:pt idx="11">
                  <c:v>721337</c:v>
                </c:pt>
                <c:pt idx="12">
                  <c:v>1370953</c:v>
                </c:pt>
                <c:pt idx="13">
                  <c:v>265214</c:v>
                </c:pt>
                <c:pt idx="14">
                  <c:v>183436</c:v>
                </c:pt>
                <c:pt idx="15">
                  <c:v>541834</c:v>
                </c:pt>
                <c:pt idx="16">
                  <c:v>0</c:v>
                </c:pt>
                <c:pt idx="17">
                  <c:v>0</c:v>
                </c:pt>
                <c:pt idx="18">
                  <c:v>317716</c:v>
                </c:pt>
                <c:pt idx="19">
                  <c:v>54096</c:v>
                </c:pt>
                <c:pt idx="20">
                  <c:v>199037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87-4A2D-B484-66EF88C6D7C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invertIfNegative val="0"/>
          <c:cat>
            <c:strRef>
              <c:f>Sheet1!$A$2:$A$23</c:f>
              <c:strCache>
                <c:ptCount val="22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 </c:v>
                </c:pt>
                <c:pt idx="16">
                  <c:v>2019-20</c:v>
                </c:pt>
                <c:pt idx="17">
                  <c:v>2020-21</c:v>
                </c:pt>
                <c:pt idx="18">
                  <c:v>2021-22</c:v>
                </c:pt>
                <c:pt idx="19">
                  <c:v>2022-23 </c:v>
                </c:pt>
                <c:pt idx="20">
                  <c:v>2023-24 </c:v>
                </c:pt>
                <c:pt idx="21">
                  <c:v>2024-25</c:v>
                </c:pt>
              </c:strCache>
            </c:strRef>
          </c:cat>
          <c:val>
            <c:numRef>
              <c:f>Sheet1!$D$2:$D$23</c:f>
              <c:numCache>
                <c:formatCode>General</c:formatCode>
                <c:ptCount val="22"/>
              </c:numCache>
            </c:numRef>
          </c:val>
          <c:extLst>
            <c:ext xmlns:c16="http://schemas.microsoft.com/office/drawing/2014/chart" uri="{C3380CC4-5D6E-409C-BE32-E72D297353CC}">
              <c16:uniqueId val="{00000002-3587-4A2D-B484-66EF88C6D7C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invertIfNegative val="0"/>
          <c:cat>
            <c:strRef>
              <c:f>Sheet1!$A$2:$A$23</c:f>
              <c:strCache>
                <c:ptCount val="22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 </c:v>
                </c:pt>
                <c:pt idx="16">
                  <c:v>2019-20</c:v>
                </c:pt>
                <c:pt idx="17">
                  <c:v>2020-21</c:v>
                </c:pt>
                <c:pt idx="18">
                  <c:v>2021-22</c:v>
                </c:pt>
                <c:pt idx="19">
                  <c:v>2022-23 </c:v>
                </c:pt>
                <c:pt idx="20">
                  <c:v>2023-24 </c:v>
                </c:pt>
                <c:pt idx="21">
                  <c:v>2024-25</c:v>
                </c:pt>
              </c:strCache>
            </c:strRef>
          </c:cat>
          <c:val>
            <c:numRef>
              <c:f>Sheet1!$E$2:$E$23</c:f>
              <c:numCache>
                <c:formatCode>General</c:formatCode>
                <c:ptCount val="22"/>
              </c:numCache>
            </c:numRef>
          </c:val>
          <c:extLst>
            <c:ext xmlns:c16="http://schemas.microsoft.com/office/drawing/2014/chart" uri="{C3380CC4-5D6E-409C-BE32-E72D297353CC}">
              <c16:uniqueId val="{00000003-3587-4A2D-B484-66EF88C6D7C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invertIfNegative val="0"/>
          <c:cat>
            <c:strRef>
              <c:f>Sheet1!$A$2:$A$23</c:f>
              <c:strCache>
                <c:ptCount val="22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 </c:v>
                </c:pt>
                <c:pt idx="16">
                  <c:v>2019-20</c:v>
                </c:pt>
                <c:pt idx="17">
                  <c:v>2020-21</c:v>
                </c:pt>
                <c:pt idx="18">
                  <c:v>2021-22</c:v>
                </c:pt>
                <c:pt idx="19">
                  <c:v>2022-23 </c:v>
                </c:pt>
                <c:pt idx="20">
                  <c:v>2023-24 </c:v>
                </c:pt>
                <c:pt idx="21">
                  <c:v>2024-25</c:v>
                </c:pt>
              </c:strCache>
            </c:strRef>
          </c:cat>
          <c:val>
            <c:numRef>
              <c:f>Sheet1!$F$2:$F$23</c:f>
              <c:numCache>
                <c:formatCode>General</c:formatCode>
                <c:ptCount val="22"/>
              </c:numCache>
            </c:numRef>
          </c:val>
          <c:extLst>
            <c:ext xmlns:c16="http://schemas.microsoft.com/office/drawing/2014/chart" uri="{C3380CC4-5D6E-409C-BE32-E72D297353CC}">
              <c16:uniqueId val="{00000004-3587-4A2D-B484-66EF88C6D7C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invertIfNegative val="0"/>
          <c:cat>
            <c:strRef>
              <c:f>Sheet1!$A$2:$A$23</c:f>
              <c:strCache>
                <c:ptCount val="22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 </c:v>
                </c:pt>
                <c:pt idx="16">
                  <c:v>2019-20</c:v>
                </c:pt>
                <c:pt idx="17">
                  <c:v>2020-21</c:v>
                </c:pt>
                <c:pt idx="18">
                  <c:v>2021-22</c:v>
                </c:pt>
                <c:pt idx="19">
                  <c:v>2022-23 </c:v>
                </c:pt>
                <c:pt idx="20">
                  <c:v>2023-24 </c:v>
                </c:pt>
                <c:pt idx="21">
                  <c:v>2024-25</c:v>
                </c:pt>
              </c:strCache>
            </c:strRef>
          </c:cat>
          <c:val>
            <c:numRef>
              <c:f>Sheet1!$G$2:$G$23</c:f>
              <c:numCache>
                <c:formatCode>General</c:formatCode>
                <c:ptCount val="22"/>
              </c:numCache>
            </c:numRef>
          </c:val>
          <c:extLst>
            <c:ext xmlns:c16="http://schemas.microsoft.com/office/drawing/2014/chart" uri="{C3380CC4-5D6E-409C-BE32-E72D297353CC}">
              <c16:uniqueId val="{00000005-3587-4A2D-B484-66EF88C6D7C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Column7</c:v>
                </c:pt>
              </c:strCache>
            </c:strRef>
          </c:tx>
          <c:invertIfNegative val="0"/>
          <c:cat>
            <c:strRef>
              <c:f>Sheet1!$A$2:$A$23</c:f>
              <c:strCache>
                <c:ptCount val="22"/>
                <c:pt idx="0">
                  <c:v>2003-04</c:v>
                </c:pt>
                <c:pt idx="1">
                  <c:v>2004-05</c:v>
                </c:pt>
                <c:pt idx="2">
                  <c:v>2005-06</c:v>
                </c:pt>
                <c:pt idx="3">
                  <c:v>2006-07</c:v>
                </c:pt>
                <c:pt idx="4">
                  <c:v>2007-08</c:v>
                </c:pt>
                <c:pt idx="5">
                  <c:v>2008-09</c:v>
                </c:pt>
                <c:pt idx="6">
                  <c:v>2009-10</c:v>
                </c:pt>
                <c:pt idx="7">
                  <c:v>2010-11</c:v>
                </c:pt>
                <c:pt idx="8">
                  <c:v>2011-12</c:v>
                </c:pt>
                <c:pt idx="9">
                  <c:v>2012-13</c:v>
                </c:pt>
                <c:pt idx="10">
                  <c:v>2013-14</c:v>
                </c:pt>
                <c:pt idx="11">
                  <c:v>2014-15</c:v>
                </c:pt>
                <c:pt idx="12">
                  <c:v>2015-16</c:v>
                </c:pt>
                <c:pt idx="13">
                  <c:v>2016-17</c:v>
                </c:pt>
                <c:pt idx="14">
                  <c:v>2017-18</c:v>
                </c:pt>
                <c:pt idx="15">
                  <c:v>2018-19 </c:v>
                </c:pt>
                <c:pt idx="16">
                  <c:v>2019-20</c:v>
                </c:pt>
                <c:pt idx="17">
                  <c:v>2020-21</c:v>
                </c:pt>
                <c:pt idx="18">
                  <c:v>2021-22</c:v>
                </c:pt>
                <c:pt idx="19">
                  <c:v>2022-23 </c:v>
                </c:pt>
                <c:pt idx="20">
                  <c:v>2023-24 </c:v>
                </c:pt>
                <c:pt idx="21">
                  <c:v>2024-25</c:v>
                </c:pt>
              </c:strCache>
            </c:strRef>
          </c:cat>
          <c:val>
            <c:numRef>
              <c:f>Sheet1!$H$2:$H$23</c:f>
              <c:numCache>
                <c:formatCode>General</c:formatCode>
                <c:ptCount val="22"/>
              </c:numCache>
            </c:numRef>
          </c:val>
          <c:extLst>
            <c:ext xmlns:c16="http://schemas.microsoft.com/office/drawing/2014/chart" uri="{C3380CC4-5D6E-409C-BE32-E72D297353CC}">
              <c16:uniqueId val="{00000006-3587-4A2D-B484-66EF88C6D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572480"/>
        <c:axId val="217574016"/>
      </c:barChart>
      <c:catAx>
        <c:axId val="217572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7574016"/>
        <c:crosses val="autoZero"/>
        <c:auto val="1"/>
        <c:lblAlgn val="ctr"/>
        <c:lblOffset val="100"/>
        <c:noMultiLvlLbl val="0"/>
      </c:catAx>
      <c:valAx>
        <c:axId val="2175740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75724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/>
              <a:t>Operational Expenses</a:t>
            </a:r>
          </a:p>
        </c:rich>
      </c:tx>
      <c:layout>
        <c:manualLayout>
          <c:xMode val="edge"/>
          <c:yMode val="edge"/>
          <c:x val="0.57354769569964781"/>
          <c:y val="1.939349604670172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FB-42B4-8596-1E3B2491F2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FB-42B4-8596-1E3B2491F2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FB-42B4-8596-1E3B2491F2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FB-42B4-8596-1E3B2491F2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FB-42B4-8596-1E3B2491F2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FB-42B4-8596-1E3B2491F2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FB-42B4-8596-1E3B2491F2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0FB-42B4-8596-1E3B2491F2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0FB-42B4-8596-1E3B2491F2BF}"/>
              </c:ext>
            </c:extLst>
          </c:dPt>
          <c:dLbls>
            <c:dLbl>
              <c:idx val="1"/>
              <c:layout>
                <c:manualLayout>
                  <c:x val="0.10729254925759399"/>
                  <c:y val="-4.629629629629629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FB-42B4-8596-1E3B2491F2BF}"/>
                </c:ext>
              </c:extLst>
            </c:dLbl>
            <c:dLbl>
              <c:idx val="2"/>
              <c:layout>
                <c:manualLayout>
                  <c:x val="2.2352614428665415E-2"/>
                  <c:y val="6.94444444444444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FB-42B4-8596-1E3B2491F2BF}"/>
                </c:ext>
              </c:extLst>
            </c:dLbl>
            <c:dLbl>
              <c:idx val="3"/>
              <c:layout>
                <c:manualLayout>
                  <c:x val="-3.1476807784941316E-2"/>
                  <c:y val="2.39752349192340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FB-42B4-8596-1E3B2491F2BF}"/>
                </c:ext>
              </c:extLst>
            </c:dLbl>
            <c:dLbl>
              <c:idx val="4"/>
              <c:layout>
                <c:manualLayout>
                  <c:x val="0"/>
                  <c:y val="-5.199780814386678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FB-42B4-8596-1E3B2491F2BF}"/>
                </c:ext>
              </c:extLst>
            </c:dLbl>
            <c:dLbl>
              <c:idx val="5"/>
              <c:layout>
                <c:manualLayout>
                  <c:x val="0"/>
                  <c:y val="-1.43014650281248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FB-42B4-8596-1E3B2491F2BF}"/>
                </c:ext>
              </c:extLst>
            </c:dLbl>
            <c:dLbl>
              <c:idx val="6"/>
              <c:layout>
                <c:manualLayout>
                  <c:x val="5.6209717303869608E-3"/>
                  <c:y val="-1.17092273164591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94021591055794"/>
                      <c:h val="0.129770044994538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80FB-42B4-8596-1E3B2491F2BF}"/>
                </c:ext>
              </c:extLst>
            </c:dLbl>
            <c:dLbl>
              <c:idx val="7"/>
              <c:layout>
                <c:manualLayout>
                  <c:x val="0.14851363243663779"/>
                  <c:y val="-9.84282655401153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60578128880001"/>
                      <c:h val="0.111222005005823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80FB-42B4-8596-1E3B2491F2BF}"/>
                </c:ext>
              </c:extLst>
            </c:dLbl>
            <c:dLbl>
              <c:idx val="8"/>
              <c:layout>
                <c:manualLayout>
                  <c:x val="0.25428498599130406"/>
                  <c:y val="3.056301043844356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0FB-42B4-8596-1E3B2491F2B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Sheet1!$A$4:$A$12</c:f>
              <c:strCache>
                <c:ptCount val="9"/>
                <c:pt idx="0">
                  <c:v>Salaries</c:v>
                </c:pt>
                <c:pt idx="1">
                  <c:v>Employee  Benefits</c:v>
                </c:pt>
                <c:pt idx="2">
                  <c:v>Pupil Travel</c:v>
                </c:pt>
                <c:pt idx="3">
                  <c:v>Utilities</c:v>
                </c:pt>
                <c:pt idx="4">
                  <c:v>Open Enrollment</c:v>
                </c:pt>
                <c:pt idx="5">
                  <c:v>Other purchase &amp; repair costs (e.g. substitutes)</c:v>
                </c:pt>
                <c:pt idx="6">
                  <c:v>Non-capital/Capital Equipment/Textbooks/Lease</c:v>
                </c:pt>
                <c:pt idx="7">
                  <c:v>Property/Casualty Insurance</c:v>
                </c:pt>
                <c:pt idx="8">
                  <c:v>Operating Transfers Out/Other</c:v>
                </c:pt>
              </c:strCache>
            </c:strRef>
          </c:cat>
          <c:val>
            <c:numRef>
              <c:f>Sheet1!$B$4:$B$12</c:f>
              <c:numCache>
                <c:formatCode>_(* #,##0_);_(* \(#,##0\);_(* "-"??_);_(@_)</c:formatCode>
                <c:ptCount val="9"/>
                <c:pt idx="0">
                  <c:v>13259239</c:v>
                </c:pt>
                <c:pt idx="1">
                  <c:v>5451229</c:v>
                </c:pt>
                <c:pt idx="2">
                  <c:v>1711523</c:v>
                </c:pt>
                <c:pt idx="3">
                  <c:v>760000</c:v>
                </c:pt>
                <c:pt idx="4">
                  <c:v>2347486</c:v>
                </c:pt>
                <c:pt idx="5">
                  <c:v>3386204</c:v>
                </c:pt>
                <c:pt idx="6">
                  <c:v>1364788</c:v>
                </c:pt>
                <c:pt idx="7">
                  <c:v>467305</c:v>
                </c:pt>
                <c:pt idx="8">
                  <c:v>2905346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0FB-42B4-8596-1E3B2491F2B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80FB-42B4-8596-1E3B2491F2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80FB-42B4-8596-1E3B2491F2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80FB-42B4-8596-1E3B2491F2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80FB-42B4-8596-1E3B2491F2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80FB-42B4-8596-1E3B2491F2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80FB-42B4-8596-1E3B2491F2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80FB-42B4-8596-1E3B2491F2B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80FB-42B4-8596-1E3B2491F2B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80FB-42B4-8596-1E3B2491F2BF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Sheet1!$A$4:$A$12</c:f>
              <c:strCache>
                <c:ptCount val="9"/>
                <c:pt idx="0">
                  <c:v>Salaries</c:v>
                </c:pt>
                <c:pt idx="1">
                  <c:v>Employee  Benefits</c:v>
                </c:pt>
                <c:pt idx="2">
                  <c:v>Pupil Travel</c:v>
                </c:pt>
                <c:pt idx="3">
                  <c:v>Utilities</c:v>
                </c:pt>
                <c:pt idx="4">
                  <c:v>Open Enrollment</c:v>
                </c:pt>
                <c:pt idx="5">
                  <c:v>Other purchase &amp; repair costs (e.g. substitutes)</c:v>
                </c:pt>
                <c:pt idx="6">
                  <c:v>Non-capital/Capital Equipment/Textbooks/Lease</c:v>
                </c:pt>
                <c:pt idx="7">
                  <c:v>Property/Casualty Insurance</c:v>
                </c:pt>
                <c:pt idx="8">
                  <c:v>Operating Transfers Out/Other</c:v>
                </c:pt>
              </c:strCache>
            </c:strRef>
          </c:cat>
          <c:val>
            <c:numRef>
              <c:f>Sheet1!$C$4:$C$12</c:f>
              <c:numCache>
                <c:formatCode>0.00%</c:formatCode>
                <c:ptCount val="9"/>
                <c:pt idx="0">
                  <c:v>0.41889999999999999</c:v>
                </c:pt>
                <c:pt idx="1">
                  <c:v>0.17219999999999999</c:v>
                </c:pt>
                <c:pt idx="2">
                  <c:v>5.4100000000000002E-2</c:v>
                </c:pt>
                <c:pt idx="3">
                  <c:v>2.4E-2</c:v>
                </c:pt>
                <c:pt idx="4">
                  <c:v>7.4200000000000002E-2</c:v>
                </c:pt>
                <c:pt idx="5">
                  <c:v>0.107</c:v>
                </c:pt>
                <c:pt idx="6">
                  <c:v>4.3099999999999999E-2</c:v>
                </c:pt>
                <c:pt idx="7">
                  <c:v>1.4800000000000001E-2</c:v>
                </c:pt>
                <c:pt idx="8">
                  <c:v>9.1800000000000007E-2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80FB-42B4-8596-1E3B2491F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A1-4DF9-843C-EAE49689C88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A1-4DF9-843C-EAE49689C88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A1-4DF9-843C-EAE49689C88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A1-4DF9-843C-EAE49689C88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A1-4DF9-843C-EAE49689C88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A1-4DF9-843C-EAE49689C88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A1-4DF9-843C-EAE49689C88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A1-4DF9-843C-EAE49689C88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A1-4DF9-843C-EAE49689C88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A1-4DF9-843C-EAE49689C88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A1-4DF9-843C-EAE49689C884}"/>
                </c:ext>
              </c:extLst>
            </c:dLbl>
            <c:dLbl>
              <c:idx val="12"/>
              <c:layout>
                <c:manualLayout>
                  <c:x val="-3.3333333333333333E-2"/>
                  <c:y val="-4.16664843977836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79155730533683"/>
                      <c:h val="7.86344415281423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0A1-4DF9-843C-EAE49689C884}"/>
                </c:ext>
              </c:extLst>
            </c:dLbl>
            <c:dLbl>
              <c:idx val="13"/>
              <c:layout>
                <c:manualLayout>
                  <c:x val="-2.7777777777777779E-3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A1-4DF9-843C-EAE49689C8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Sheet1!$A$3:$A$16</c:f>
              <c:strCache>
                <c:ptCount val="14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  <c:pt idx="5">
                  <c:v>2016-17</c:v>
                </c:pt>
                <c:pt idx="6">
                  <c:v>2017-18</c:v>
                </c:pt>
                <c:pt idx="7">
                  <c:v>2018-19</c:v>
                </c:pt>
                <c:pt idx="8">
                  <c:v>2019-20 </c:v>
                </c:pt>
                <c:pt idx="9">
                  <c:v>2020-21</c:v>
                </c:pt>
                <c:pt idx="10">
                  <c:v>2021-22</c:v>
                </c:pt>
                <c:pt idx="11">
                  <c:v>2022-23 </c:v>
                </c:pt>
                <c:pt idx="12">
                  <c:v>2023-24 </c:v>
                </c:pt>
                <c:pt idx="13">
                  <c:v>2024-25</c:v>
                </c:pt>
              </c:strCache>
            </c:strRef>
          </c:cat>
          <c:val>
            <c:numRef>
              <c:f>Sheet1!$B$3:$B$16</c:f>
              <c:numCache>
                <c:formatCode>_("$"* #,##0_);_("$"* \(#,##0\);_("$"* "-"??_);_(@_)</c:formatCode>
                <c:ptCount val="14"/>
                <c:pt idx="0">
                  <c:v>12423434</c:v>
                </c:pt>
                <c:pt idx="1">
                  <c:v>11739887</c:v>
                </c:pt>
                <c:pt idx="2">
                  <c:v>10937915</c:v>
                </c:pt>
                <c:pt idx="3">
                  <c:v>11567154</c:v>
                </c:pt>
                <c:pt idx="4">
                  <c:v>11823643</c:v>
                </c:pt>
                <c:pt idx="5">
                  <c:v>11370500</c:v>
                </c:pt>
                <c:pt idx="6">
                  <c:v>11773004</c:v>
                </c:pt>
                <c:pt idx="7">
                  <c:v>12129777</c:v>
                </c:pt>
                <c:pt idx="8">
                  <c:v>12367771</c:v>
                </c:pt>
                <c:pt idx="9">
                  <c:v>11944526</c:v>
                </c:pt>
                <c:pt idx="10">
                  <c:v>12337062</c:v>
                </c:pt>
                <c:pt idx="11">
                  <c:v>12092593</c:v>
                </c:pt>
                <c:pt idx="12">
                  <c:v>13349561</c:v>
                </c:pt>
                <c:pt idx="13">
                  <c:v>13264915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0A1-4DF9-843C-EAE49689C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7519215"/>
        <c:axId val="717538895"/>
      </c:barChart>
      <c:catAx>
        <c:axId val="71751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538895"/>
        <c:crosses val="autoZero"/>
        <c:auto val="1"/>
        <c:lblAlgn val="ctr"/>
        <c:lblOffset val="100"/>
        <c:noMultiLvlLbl val="0"/>
      </c:catAx>
      <c:valAx>
        <c:axId val="717538895"/>
        <c:scaling>
          <c:orientation val="minMax"/>
          <c:min val="1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519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fld id="{2A214639-59A5-1B4C-A62D-8252526C3A11}" type="datetimeFigureOut">
              <a:rPr lang="en-US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fld id="{064E046D-2DBA-D749-919B-313A226CD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6.43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43.32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43.7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44.13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44.49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21:00:29.2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8T21:00:30.0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3T19:01:18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6.75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7.2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7.5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7.91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8.47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9.0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9.34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9T20:52:39.6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879DD0-F541-DC4F-ADE9-96D58DF40CC4}" type="datetime1">
              <a:rPr lang="en-US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3D82F0-B6E1-3649-A07D-C835D5AC0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71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ヒラギノ角ゴ Pro W3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ヒラギノ角ゴ Pro W3" pitchFamily="4" charset="-128"/>
              <a:cs typeface="ヒラギノ角ゴ Pro W3" pitchFamily="4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7C40CD-5D7D-6347-BBC6-12DFF23F64C1}" type="slidenum">
              <a:rPr lang="en-US" smtClean="0">
                <a:ea typeface="ヒラギノ角ゴ Pro W3" pitchFamily="-111" charset="-128"/>
                <a:cs typeface="ヒラギノ角ゴ Pro W3" pitchFamily="-111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ヒラギノ角ゴ Pro W3" pitchFamily="-111" charset="-128"/>
              <a:cs typeface="ヒラギノ角ゴ Pro W3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c34f4c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c34f4ca8_0_0:notes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400" cy="4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11c34f4ca8_0_0:notes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8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9E53F3-E96A-2B46-9201-17748A8D1CC5}" type="slidenum">
              <a:rPr lang="en-US"/>
              <a:pPr/>
              <a:t>13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39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70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168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0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213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marR="0" lvl="5" indent="-101347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marR="0" lvl="6" indent="-10109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marR="0" lvl="7" indent="-1008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marR="0" lvl="8" indent="-100594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6947" marR="0" lvl="1" indent="-12447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3895" marR="0" lvl="2" indent="-1219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845" marR="0" lvl="3" indent="-1194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794" marR="0" lvl="4" indent="-1169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742" marR="0" lvl="5" indent="-1144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1690" marR="0" lvl="6" indent="-1119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8638" marR="0" lvl="7" indent="-1093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5586" marR="0" lvl="8" indent="-1068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4929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9DBFE13D-729D-EA42-8390-70DA35AE5AF3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5588FB0C-E34B-1441-B4BD-F77962BB95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842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606BD-371D-5C4E-B4EC-24E2190054DD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E8611-D546-3A47-9B47-B62A02C328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41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D6CDB1-D397-DD4C-B7BA-56232366F2AF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E55BC-8D16-4841-9174-35D76BFE30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487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62B80-07EB-1943-895E-3E2A23DAC92C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0EC2B-CFC8-7340-AA07-A5E3725CDF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32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265E7E-5418-374C-8A4F-396B7FC17242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B284CF-BEE5-074B-A6A4-27873F8221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81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C1799-66D2-2940-92C2-0FC858785D26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9317F-4F6A-C44E-B0D9-876498823F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2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067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5AF2B3-65DA-014E-BADC-151E6229C321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6C1FC-80D4-FF49-AC49-51EEBB8E78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F2E165-4A07-A74E-BD26-65EFB7D42636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D2D0-588A-C44E-83AC-07EC334289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753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E48BA9-842D-5B42-8B2C-82684ED3D273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937A9-EF04-0F4A-B637-D304ED33A7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68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90255-A863-3A4B-90D0-60BDB277F2C2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7D07A-8AD0-EE4B-A43D-A6DF9006E0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77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90255-A863-3A4B-90D0-60BDB277F2C2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7D07A-8AD0-EE4B-A43D-A6DF9006E0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204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90255-A863-3A4B-90D0-60BDB277F2C2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7D07A-8AD0-EE4B-A43D-A6DF9006E0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730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90255-A863-3A4B-90D0-60BDB277F2C2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7D07A-8AD0-EE4B-A43D-A6DF9006E0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18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90255-A863-3A4B-90D0-60BDB277F2C2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7D07A-8AD0-EE4B-A43D-A6DF9006E0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747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90255-A863-3A4B-90D0-60BDB277F2C2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97D07A-8AD0-EE4B-A43D-A6DF9006E0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99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BBC59-543F-6B43-887C-1A72020C7A42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54DD0-8D37-D940-8C39-600C2E24C6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19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Title and Char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039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3260A7-DA8F-784C-9ACA-D9D4DDD18ECE}" type="datetime1">
              <a:rPr lang="en-US" smtClean="0"/>
              <a:pPr>
                <a:defRPr/>
              </a:pPr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6BC62-3AA3-2540-A70A-E49AD508A3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58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Text" type="twoObjAndTx">
  <p:cSld name="Title, 2 Content and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41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470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022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6947" marR="0" lvl="1" indent="-124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3895" marR="0" lvl="2" indent="-121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845" marR="0" lvl="3" indent="-119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794" marR="0" lvl="4" indent="-116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742" marR="0" lvl="5" indent="-114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1690" marR="0" lvl="6" indent="-111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198638" marR="0" lvl="7" indent="-10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5586" marR="0" lvl="8" indent="-106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81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8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2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81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498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6947" marR="0" lvl="5" indent="-101347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3895" marR="0" lvl="6" indent="-10109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0845" marR="0" lvl="7" indent="-1008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7794" marR="0" lvl="8" indent="-100594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5612" marR="0" lvl="1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2812" marR="0" lvl="2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0012" marR="0" lvl="3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7211" marR="0" lvl="4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4412" marR="0" lvl="5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98812" marR="0" lvl="6" indent="-873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0412" marR="0" lvl="7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399212" marR="0" lvl="8" indent="-873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503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918" r:id="rId1"/>
    <p:sldLayoutId id="2147484919" r:id="rId2"/>
    <p:sldLayoutId id="2147484920" r:id="rId3"/>
    <p:sldLayoutId id="2147484921" r:id="rId4"/>
    <p:sldLayoutId id="2147484922" r:id="rId5"/>
    <p:sldLayoutId id="2147484923" r:id="rId6"/>
    <p:sldLayoutId id="2147484924" r:id="rId7"/>
    <p:sldLayoutId id="2147484925" r:id="rId8"/>
    <p:sldLayoutId id="2147484926" r:id="rId9"/>
    <p:sldLayoutId id="2147484927" r:id="rId10"/>
    <p:sldLayoutId id="2147484928" r:id="rId11"/>
    <p:sldLayoutId id="2147484929" r:id="rId12"/>
    <p:sldLayoutId id="214748493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2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  <p:sldLayoutId id="2147484955" r:id="rId12"/>
    <p:sldLayoutId id="2147484956" r:id="rId13"/>
    <p:sldLayoutId id="2147484957" r:id="rId14"/>
    <p:sldLayoutId id="2147484958" r:id="rId15"/>
    <p:sldLayoutId id="2147484959" r:id="rId16"/>
    <p:sldLayoutId id="214748496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50.png"/><Relationship Id="rId7" Type="http://schemas.openxmlformats.org/officeDocument/2006/relationships/image" Target="../media/image2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0.xml"/><Relationship Id="rId6" Type="http://schemas.openxmlformats.org/officeDocument/2006/relationships/customXml" Target="../ink/ink16.xml"/><Relationship Id="rId5" Type="http://schemas.openxmlformats.org/officeDocument/2006/relationships/image" Target="../media/image21.png"/><Relationship Id="rId4" Type="http://schemas.openxmlformats.org/officeDocument/2006/relationships/customXml" Target="../ink/ink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customXml" Target="../ink/ink11.xml"/><Relationship Id="rId3" Type="http://schemas.openxmlformats.org/officeDocument/2006/relationships/image" Target="../media/image50.png"/><Relationship Id="rId7" Type="http://schemas.openxmlformats.org/officeDocument/2006/relationships/customXml" Target="../ink/ink5.xml"/><Relationship Id="rId12" Type="http://schemas.openxmlformats.org/officeDocument/2006/relationships/customXml" Target="../ink/ink10.xml"/><Relationship Id="rId17" Type="http://schemas.openxmlformats.org/officeDocument/2006/relationships/chart" Target="../charts/chart5.xml"/><Relationship Id="rId2" Type="http://schemas.openxmlformats.org/officeDocument/2006/relationships/customXml" Target="../ink/ink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0.xml"/><Relationship Id="rId6" Type="http://schemas.openxmlformats.org/officeDocument/2006/relationships/customXml" Target="../ink/ink4.xml"/><Relationship Id="rId11" Type="http://schemas.openxmlformats.org/officeDocument/2006/relationships/customXml" Target="../ink/ink9.xml"/><Relationship Id="rId5" Type="http://schemas.openxmlformats.org/officeDocument/2006/relationships/customXml" Target="../ink/ink3.xml"/><Relationship Id="rId15" Type="http://schemas.openxmlformats.org/officeDocument/2006/relationships/customXml" Target="../ink/ink13.xml"/><Relationship Id="rId10" Type="http://schemas.openxmlformats.org/officeDocument/2006/relationships/customXml" Target="../ink/ink8.xml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14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8" y="419100"/>
            <a:ext cx="8450262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6"/>
          <p:cNvSpPr>
            <a:spLocks noGrp="1" noChangeArrowheads="1"/>
          </p:cNvSpPr>
          <p:nvPr/>
        </p:nvSpPr>
        <p:spPr bwMode="auto">
          <a:xfrm>
            <a:off x="846137" y="3878030"/>
            <a:ext cx="7239000" cy="165550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Verdana" pitchFamily="4" charset="0"/>
              </a:rPr>
              <a:t>2024-25</a:t>
            </a:r>
          </a:p>
          <a:p>
            <a:pPr algn="ctr"/>
            <a:r>
              <a:rPr lang="en-US" sz="3600" dirty="0">
                <a:latin typeface="Verdana" pitchFamily="4" charset="0"/>
              </a:rPr>
              <a:t>Proposed Budget  </a:t>
            </a:r>
            <a:br>
              <a:rPr lang="en-US" sz="3600" dirty="0">
                <a:solidFill>
                  <a:schemeClr val="tx2"/>
                </a:solidFill>
                <a:latin typeface="Verdana" pitchFamily="4" charset="0"/>
              </a:rPr>
            </a:br>
            <a:endParaRPr lang="en-US" sz="3600" dirty="0">
              <a:solidFill>
                <a:schemeClr val="tx2"/>
              </a:solidFill>
              <a:latin typeface="Verdana" pitchFamily="4" charset="0"/>
            </a:endParaRPr>
          </a:p>
        </p:txBody>
      </p:sp>
      <p:sp>
        <p:nvSpPr>
          <p:cNvPr id="2" name="AutoShape 2" descr="Portage Community School District Logo">
            <a:extLst>
              <a:ext uri="{FF2B5EF4-FFF2-40B4-BE49-F238E27FC236}">
                <a16:creationId xmlns:a16="http://schemas.microsoft.com/office/drawing/2014/main" id="{2E59F67A-DF67-453A-AD63-717D9D7135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5CF2C-FF04-4CDE-9556-CDAEAE1A1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475" y="419100"/>
            <a:ext cx="1457325" cy="1428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1253E6-DBBD-FC4F-7AA7-37D0283E645B}"/>
              </a:ext>
            </a:extLst>
          </p:cNvPr>
          <p:cNvSpPr txBox="1"/>
          <p:nvPr/>
        </p:nvSpPr>
        <p:spPr>
          <a:xfrm>
            <a:off x="1315092" y="1952636"/>
            <a:ext cx="6041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D7F928-1438-A2FD-45BE-4A9D432E9335}"/>
              </a:ext>
            </a:extLst>
          </p:cNvPr>
          <p:cNvSpPr txBox="1"/>
          <p:nvPr/>
        </p:nvSpPr>
        <p:spPr>
          <a:xfrm>
            <a:off x="1315092" y="1905529"/>
            <a:ext cx="690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Committed to the growth of ALL:  Students, Families, Community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9078B5-9E22-4961-A0F8-AC614F4E219D}"/>
              </a:ext>
            </a:extLst>
          </p:cNvPr>
          <p:cNvSpPr txBox="1"/>
          <p:nvPr/>
        </p:nvSpPr>
        <p:spPr>
          <a:xfrm>
            <a:off x="3318553" y="473639"/>
            <a:ext cx="39350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TAX LEVY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C891E8-D430-4DAF-9FEE-B8F7C78ED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959" y="76257"/>
            <a:ext cx="1072989" cy="1054699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7C7EAD-F162-9803-65F5-1107EB6A1E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1797389"/>
              </p:ext>
            </p:extLst>
          </p:nvPr>
        </p:nvGraphicFramePr>
        <p:xfrm>
          <a:off x="914400" y="1385740"/>
          <a:ext cx="7569723" cy="4496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42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4976" y="435048"/>
            <a:ext cx="837565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Each Municipality’s share of the levy </a:t>
            </a:r>
          </a:p>
          <a:p>
            <a:pPr algn="ctr"/>
            <a:r>
              <a:rPr lang="en-US" sz="2400" dirty="0"/>
              <a:t>is determined by its share of the total equalized value.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DE268F-B8C5-470B-87B2-5AC364BE2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959" y="76257"/>
            <a:ext cx="1072989" cy="10546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3ED21F-9EFF-5D49-5CB7-F6722D0E6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73" y="1304925"/>
            <a:ext cx="7258639" cy="47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8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/>
        </p:nvSpPr>
        <p:spPr bwMode="auto">
          <a:xfrm>
            <a:off x="404289" y="425450"/>
            <a:ext cx="8387286" cy="1478851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3200" dirty="0">
                <a:latin typeface="Verdana" pitchFamily="4" charset="0"/>
              </a:rPr>
              <a:t>PROJECTED TAX IMPACT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04289" y="2097496"/>
            <a:ext cx="8277798" cy="384720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/>
              <a:t>$6.21                 $8.11</a:t>
            </a:r>
            <a:endParaRPr lang="en-US" sz="2600" dirty="0"/>
          </a:p>
          <a:p>
            <a:r>
              <a:rPr lang="en-US" sz="3600" dirty="0"/>
              <a:t>       </a:t>
            </a:r>
            <a:r>
              <a:rPr lang="en-US" sz="2000" dirty="0"/>
              <a:t>   (w/o Nov. ‘24 referendum)        (w/ Nov. ‘24 referendum)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$185,000 Home</a:t>
            </a:r>
          </a:p>
          <a:p>
            <a:pPr algn="ctr"/>
            <a:endParaRPr lang="en-US" sz="3600" dirty="0"/>
          </a:p>
          <a:p>
            <a:r>
              <a:rPr lang="en-US" sz="2000" dirty="0"/>
              <a:t>          </a:t>
            </a:r>
            <a:r>
              <a:rPr lang="en-US" sz="2600" dirty="0"/>
              <a:t> $1,149 </a:t>
            </a:r>
            <a:r>
              <a:rPr lang="en-US" sz="2000" dirty="0"/>
              <a:t>--School Tax                      </a:t>
            </a:r>
            <a:r>
              <a:rPr lang="en-US" sz="2600" dirty="0"/>
              <a:t>$1,500 </a:t>
            </a:r>
            <a:r>
              <a:rPr lang="en-US" sz="2000" dirty="0"/>
              <a:t>– School Tax </a:t>
            </a:r>
          </a:p>
          <a:p>
            <a:r>
              <a:rPr lang="en-US" sz="2000" dirty="0"/>
              <a:t>           (before School Levy Credit)            (before School Levy Credit)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463AF8-A121-4BC4-BD65-77FC477B4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959" y="76257"/>
            <a:ext cx="1072989" cy="10546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09575"/>
            <a:ext cx="8321675" cy="72072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Tax Rate –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7AFFF-6D9C-49E0-A5C0-15762C3EE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959" y="76257"/>
            <a:ext cx="1072989" cy="10546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9A62FC-F1A6-30E1-313D-FA1760666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76" y="1234911"/>
            <a:ext cx="7843101" cy="489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58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D9BE97-15E8-4F65-BA06-F8473F90A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011" y="-108945"/>
            <a:ext cx="1072989" cy="10546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77E664-906E-9517-35B0-24B6B2AF8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81" y="945754"/>
            <a:ext cx="7230358" cy="50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4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/>
        </p:nvSpPr>
        <p:spPr bwMode="auto">
          <a:xfrm>
            <a:off x="438150" y="1003300"/>
            <a:ext cx="8324850" cy="5257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      </a:t>
            </a:r>
            <a:endParaRPr lang="en-US" sz="28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Note:  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>
                <a:latin typeface="Verdana" pitchFamily="4" charset="0"/>
              </a:rPr>
              <a:t>Budget adjustments are made in October 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>
                <a:latin typeface="Verdana" pitchFamily="4" charset="0"/>
              </a:rPr>
              <a:t>based on student enrollment, state aid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>
                <a:latin typeface="Verdana" pitchFamily="4" charset="0"/>
              </a:rPr>
              <a:t>certification, transfer of service allocation,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>
                <a:latin typeface="Verdana" pitchFamily="4" charset="0"/>
              </a:rPr>
              <a:t>district adjustments, the state voucher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000" dirty="0">
                <a:latin typeface="Verdana" pitchFamily="4" charset="0"/>
              </a:rPr>
              <a:t>program, and property valuations.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"/>
            <a:ext cx="8458200" cy="2763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6604CC-6CE9-499E-9285-3A4B43E7A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959" y="76257"/>
            <a:ext cx="1072989" cy="10546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/>
        </p:nvSpPr>
        <p:spPr bwMode="auto">
          <a:xfrm>
            <a:off x="438150" y="1003300"/>
            <a:ext cx="8324850" cy="5257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Verdana" pitchFamily="4" charset="0"/>
              </a:rPr>
              <a:t>      </a:t>
            </a:r>
            <a:endParaRPr lang="en-US" sz="28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4000" dirty="0">
                <a:latin typeface="Verdana" pitchFamily="4" charset="0"/>
              </a:rPr>
              <a:t>Annual Meeting Packet </a:t>
            </a:r>
          </a:p>
          <a:p>
            <a:pPr marL="342900" indent="-342900" algn="ctr">
              <a:spcBef>
                <a:spcPct val="20000"/>
              </a:spcBef>
            </a:pPr>
            <a:endParaRPr lang="en-US" sz="2400" dirty="0">
              <a:latin typeface="Verdana" pitchFamily="4" charset="0"/>
            </a:endParaRPr>
          </a:p>
          <a:p>
            <a:pPr marL="342900" indent="-342900" algn="ctr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itchFamily="4" charset="0"/>
              </a:rPr>
              <a:t>DPI Recommended Format</a:t>
            </a:r>
          </a:p>
          <a:p>
            <a:pPr marL="2171700" lvl="4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itchFamily="4" charset="0"/>
              </a:rPr>
              <a:t>Does include some State/Federal Grants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"/>
            <a:ext cx="8458200" cy="2763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72B7C3-FD38-4D90-BCC7-1D093681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9959" y="76257"/>
            <a:ext cx="107298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97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E3B74A-2056-B2AD-DBEB-383641012B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98458" y="635131"/>
            <a:ext cx="6572250" cy="10493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Verdana"/>
                <a:cs typeface="Verdana"/>
              </a:rPr>
              <a:t>FUND  BALANCE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244D8-3157-9196-F028-1DDE5719D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800521"/>
            <a:ext cx="7686675" cy="38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36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0900" y="1219200"/>
            <a:ext cx="8293100" cy="4743450"/>
          </a:xfrm>
          <a:noFill/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288243"/>
            <a:ext cx="829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Verdana"/>
                <a:cs typeface="Verdana"/>
              </a:rPr>
              <a:t>CAPITAL IMPROVEMENTS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C5937A-C99E-43C7-A32B-1BE3D3CAE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705" y="-54981"/>
            <a:ext cx="1072989" cy="1054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094D95-9A2A-B05E-42DB-12EE8510E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1659118"/>
            <a:ext cx="7686675" cy="37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66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1800" y="288243"/>
            <a:ext cx="829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Verdana"/>
                <a:cs typeface="Verdana"/>
              </a:rPr>
              <a:t>FOOD SERVICE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D3D32A1-C6C7-44CB-8914-434B87425AF4}"/>
                  </a:ext>
                </a:extLst>
              </p14:cNvPr>
              <p14:cNvContentPartPr/>
              <p14:nvPr/>
            </p14:nvContentPartPr>
            <p14:xfrm>
              <a:off x="5208816" y="307151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D3D32A1-C6C7-44CB-8914-434B87425A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99816" y="306287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89D8EF-6E5E-48AC-A732-A804E611B67C}"/>
                  </a:ext>
                </a:extLst>
              </p14:cNvPr>
              <p14:cNvContentPartPr/>
              <p14:nvPr/>
            </p14:nvContentPartPr>
            <p14:xfrm>
              <a:off x="2609256" y="1160636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89D8EF-6E5E-48AC-A732-A804E611B67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00616" y="115199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90BC18E-ACA6-41BF-9B15-C34D5BD85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938" y="-47976"/>
            <a:ext cx="1072989" cy="10546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EC556D2-018A-6BF5-5AF8-74D90062E754}"/>
                  </a:ext>
                </a:extLst>
              </p14:cNvPr>
              <p14:cNvContentPartPr/>
              <p14:nvPr/>
            </p14:nvContentPartPr>
            <p14:xfrm>
              <a:off x="4467862" y="333510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EC556D2-018A-6BF5-5AF8-74D90062E75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58862" y="332610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EFEEA91-A31D-7387-A7C5-D9C92AB5B8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662" y="1696826"/>
            <a:ext cx="7686675" cy="35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8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07980"/>
            <a:ext cx="8293100" cy="497934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latin typeface="Verdana"/>
                <a:cs typeface="Verdana"/>
              </a:rPr>
              <a:t>Fiscal Year: July 1 - June 30  </a:t>
            </a:r>
            <a:r>
              <a:rPr lang="en-US" sz="4000" dirty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450168"/>
            <a:ext cx="82931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Verdana"/>
                <a:cs typeface="Verdana"/>
              </a:rPr>
              <a:t>DISTRICT BUDGET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" y="2796616"/>
            <a:ext cx="7493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Verdana"/>
              <a:cs typeface="Verdana"/>
            </a:endParaRPr>
          </a:p>
          <a:p>
            <a:r>
              <a:rPr lang="en-US" sz="2400" dirty="0">
                <a:latin typeface="Verdana"/>
                <a:cs typeface="Verdana"/>
              </a:rPr>
              <a:t>Budget Finalized in October by School Board</a:t>
            </a:r>
          </a:p>
          <a:p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EA68B5-9664-4ECD-9859-E24E824EF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675" y="116536"/>
            <a:ext cx="1457325" cy="12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60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19137" y="1130300"/>
            <a:ext cx="7573962" cy="474345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tx1"/>
                </a:solidFill>
                <a:latin typeface="Verdana"/>
                <a:cs typeface="Verdana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800" y="288243"/>
            <a:ext cx="82931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Verdana"/>
                <a:cs typeface="Verdana"/>
              </a:rPr>
              <a:t>TAX LEVY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0100" y="2796616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Verdana"/>
              <a:cs typeface="Verdana"/>
            </a:endParaRPr>
          </a:p>
          <a:p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45A451-6277-47E3-9E4F-3D854C47C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959" y="76257"/>
            <a:ext cx="1072989" cy="1054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CDEC79-7E7F-8EE7-0F3D-5F81BC338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61" y="1203572"/>
            <a:ext cx="7493001" cy="46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4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36D739-3687-3E65-F3E6-DF73F0B9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32" y="615820"/>
            <a:ext cx="7663336" cy="17168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321A2A-727A-621C-10E8-B9E74FECE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06" y="2176847"/>
            <a:ext cx="7663301" cy="382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25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32686"/>
            <a:ext cx="8305800" cy="5217285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900" b="1" dirty="0">
              <a:solidFill>
                <a:srgbClr val="FFFFFF"/>
              </a:solidFill>
            </a:endParaRPr>
          </a:p>
          <a:p>
            <a:r>
              <a:rPr lang="en-US" b="1" dirty="0"/>
              <a:t>Property Value – October 1</a:t>
            </a:r>
          </a:p>
          <a:p>
            <a:pPr lvl="1"/>
            <a:r>
              <a:rPr lang="en-US" sz="1700" b="1" dirty="0"/>
              <a:t>Preliminary estimate:  7.3% increase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b="1" dirty="0"/>
              <a:t>Student Enrollment - 3</a:t>
            </a:r>
            <a:r>
              <a:rPr lang="en-US" b="1" baseline="30000" dirty="0"/>
              <a:t>rd</a:t>
            </a:r>
            <a:r>
              <a:rPr lang="en-US" b="1" dirty="0"/>
              <a:t> Friday in September </a:t>
            </a:r>
          </a:p>
          <a:p>
            <a:pPr lvl="1"/>
            <a:r>
              <a:rPr lang="en-US" sz="1700" b="1" dirty="0"/>
              <a:t>Projecting decrease of 24 students 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b="1" dirty="0"/>
              <a:t>Private School Voucher Aid Deduction – October 15</a:t>
            </a:r>
          </a:p>
          <a:p>
            <a:pPr lvl="1"/>
            <a:r>
              <a:rPr lang="en-US" sz="1700" b="1" dirty="0"/>
              <a:t>Estimating $571,149 (55 students) - $552,711 in 23/24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b="1" dirty="0"/>
              <a:t>State General Aid - October 15</a:t>
            </a:r>
          </a:p>
          <a:p>
            <a:pPr lvl="1"/>
            <a:r>
              <a:rPr lang="en-US" sz="1700" b="1" dirty="0"/>
              <a:t>Using July 1</a:t>
            </a:r>
            <a:r>
              <a:rPr lang="en-US" sz="1700" b="1" baseline="30000" dirty="0"/>
              <a:t>st</a:t>
            </a:r>
            <a:r>
              <a:rPr lang="en-US" sz="1700" b="1" dirty="0"/>
              <a:t> estimate from DPI (based on 23-24 Budgets – not Actual results)</a:t>
            </a:r>
          </a:p>
          <a:p>
            <a:endParaRPr lang="en-US" sz="1200" b="1" dirty="0"/>
          </a:p>
          <a:p>
            <a:r>
              <a:rPr lang="en-US" b="1" dirty="0"/>
              <a:t>District Adjustments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95" y="216228"/>
            <a:ext cx="83058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 </a:t>
            </a:r>
            <a:r>
              <a:rPr lang="en-US" sz="3600" dirty="0"/>
              <a:t>Major </a:t>
            </a:r>
            <a:r>
              <a:rPr lang="en-US" sz="3600" dirty="0">
                <a:latin typeface="Verdana"/>
                <a:cs typeface="Verdana"/>
              </a:rPr>
              <a:t>Budget</a:t>
            </a:r>
            <a:r>
              <a:rPr lang="en-US" sz="3600" dirty="0"/>
              <a:t> Factors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583D5D-FE58-4DCB-8344-8FD6C2C9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202" y="74166"/>
            <a:ext cx="1244786" cy="122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1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A7B0EE-80BA-425C-BE6A-5440B7AFD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590" y="0"/>
            <a:ext cx="1072591" cy="1051560"/>
          </a:xfrm>
          <a:prstGeom prst="rect">
            <a:avLst/>
          </a:prstGeom>
        </p:spPr>
      </p:pic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71394"/>
              </p:ext>
            </p:extLst>
          </p:nvPr>
        </p:nvGraphicFramePr>
        <p:xfrm>
          <a:off x="914400" y="848412"/>
          <a:ext cx="7315200" cy="508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985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C847CB8-4B8D-3701-1207-9C019257F9C2}"/>
              </a:ext>
            </a:extLst>
          </p:cNvPr>
          <p:cNvSpPr txBox="1"/>
          <p:nvPr/>
        </p:nvSpPr>
        <p:spPr>
          <a:xfrm>
            <a:off x="1929469" y="471001"/>
            <a:ext cx="6157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PROPERTY VALUATION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21B4FA-222F-B8B8-403E-124EE45737C1}"/>
              </a:ext>
            </a:extLst>
          </p:cNvPr>
          <p:cNvSpPr txBox="1"/>
          <p:nvPr/>
        </p:nvSpPr>
        <p:spPr>
          <a:xfrm>
            <a:off x="7705618" y="1257265"/>
            <a:ext cx="143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7.34%</a:t>
            </a:r>
            <a:r>
              <a:rPr lang="en-US" dirty="0"/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389454"/>
              </p:ext>
            </p:extLst>
          </p:nvPr>
        </p:nvGraphicFramePr>
        <p:xfrm>
          <a:off x="735291" y="1414021"/>
          <a:ext cx="8175346" cy="460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082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0629" y="296516"/>
            <a:ext cx="5410200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Revenue Limit Membership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282CE-7431-4B5E-9EF5-6981826C2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04" y="0"/>
            <a:ext cx="1072989" cy="1054699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A5A2517-9FA8-41F3-916D-CF330544AA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288434"/>
              </p:ext>
            </p:extLst>
          </p:nvPr>
        </p:nvGraphicFramePr>
        <p:xfrm>
          <a:off x="1140643" y="1366887"/>
          <a:ext cx="6759019" cy="4355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208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9F4809-67D9-416A-9C3A-C1F985ED7C7D}"/>
              </a:ext>
            </a:extLst>
          </p:cNvPr>
          <p:cNvSpPr txBox="1"/>
          <p:nvPr/>
        </p:nvSpPr>
        <p:spPr>
          <a:xfrm>
            <a:off x="1273996" y="391492"/>
            <a:ext cx="698642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ENROLLMENT -- PREVIOUS &amp; PROJECTED FUTURE</a:t>
            </a:r>
            <a:endParaRPr lang="en-US" sz="2000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(4k, PAA not included)</a:t>
            </a:r>
            <a:endParaRPr lang="en-US" sz="2000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05D90-BFE4-4202-9B1C-F23DA2426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04" y="0"/>
            <a:ext cx="1072989" cy="1054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59ADA9-7A6B-4B31-95A7-4F6481BD7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57" y="970961"/>
            <a:ext cx="7748834" cy="51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40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85535" y="195985"/>
            <a:ext cx="8262717" cy="21805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Operational Referendum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	 Operational Dollars Available = $</a:t>
            </a:r>
            <a:r>
              <a:rPr lang="en-US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55,4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00,000</a:t>
            </a:r>
            <a:endParaRPr lang="en-US" sz="2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Total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Unspent/Untaxed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Referendum Dollars = $10,679,318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	                           $1.5 million/year                                      $2.6 million/year                          $3.7M/year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206500" marR="0" lvl="0" indent="6350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						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4413" y="2397957"/>
            <a:ext cx="2085466" cy="349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9357" y="2376579"/>
            <a:ext cx="2952925" cy="34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82F7D1-353B-4017-8039-078BC0FFB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1011" y="0"/>
            <a:ext cx="1072989" cy="1054699"/>
          </a:xfrm>
          <a:prstGeom prst="rect">
            <a:avLst/>
          </a:prstGeom>
        </p:spPr>
      </p:pic>
      <p:pic>
        <p:nvPicPr>
          <p:cNvPr id="4" name="Google Shape;123;p17">
            <a:extLst>
              <a:ext uri="{FF2B5EF4-FFF2-40B4-BE49-F238E27FC236}">
                <a16:creationId xmlns:a16="http://schemas.microsoft.com/office/drawing/2014/main" id="{62C2E7D4-1AF1-8060-A695-9FB7DFC007E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36470" y="2414106"/>
            <a:ext cx="914400" cy="3492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252106"/>
              </p:ext>
            </p:extLst>
          </p:nvPr>
        </p:nvGraphicFramePr>
        <p:xfrm>
          <a:off x="1219887" y="2572564"/>
          <a:ext cx="657225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9900" y="371376"/>
            <a:ext cx="8674100" cy="571658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Verdana"/>
                <a:cs typeface="Verdana"/>
              </a:rPr>
              <a:t>Budget Revenues: </a:t>
            </a:r>
            <a:r>
              <a:rPr lang="en-US" sz="2000" dirty="0">
                <a:latin typeface="Verdana"/>
                <a:cs typeface="Verdana"/>
              </a:rPr>
              <a:t>State Aid (52%) and Taxes (42%)</a:t>
            </a:r>
          </a:p>
          <a:p>
            <a:pPr marL="0" indent="0">
              <a:buNone/>
            </a:pPr>
            <a:endParaRPr lang="en-US" dirty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US" dirty="0"/>
              <a:t>				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747AF1-CF8E-4341-A9D3-16DEDFB1F7B9}"/>
              </a:ext>
            </a:extLst>
          </p:cNvPr>
          <p:cNvGrpSpPr/>
          <p:nvPr/>
        </p:nvGrpSpPr>
        <p:grpSpPr>
          <a:xfrm>
            <a:off x="6287376" y="749516"/>
            <a:ext cx="10440" cy="360"/>
            <a:chOff x="6287376" y="749516"/>
            <a:chExt cx="1044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1B4ADF2-8CB8-4222-A5A1-FA2ADBA448AB}"/>
                    </a:ext>
                  </a:extLst>
                </p14:cNvPr>
                <p14:cNvContentPartPr/>
                <p14:nvPr/>
              </p14:nvContentPartPr>
              <p14:xfrm>
                <a:off x="6297456" y="749516"/>
                <a:ext cx="360" cy="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1B4ADF2-8CB8-4222-A5A1-FA2ADBA448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8881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E359531-D481-4564-BE0A-77C1D79103A1}"/>
                    </a:ext>
                  </a:extLst>
                </p14:cNvPr>
                <p14:cNvContentPartPr/>
                <p14:nvPr/>
              </p14:nvContentPartPr>
              <p14:xfrm>
                <a:off x="6297456" y="749516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E359531-D481-4564-BE0A-77C1D79103A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8881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75B9B69-4974-4B9F-A6D0-93E91DB26082}"/>
                    </a:ext>
                  </a:extLst>
                </p14:cNvPr>
                <p14:cNvContentPartPr/>
                <p14:nvPr/>
              </p14:nvContentPartPr>
              <p14:xfrm>
                <a:off x="6287376" y="749516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75B9B69-4974-4B9F-A6D0-93E91DB2608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873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080690-39F4-4921-B52B-6D65FCFB162F}"/>
                    </a:ext>
                  </a:extLst>
                </p14:cNvPr>
                <p14:cNvContentPartPr/>
                <p14:nvPr/>
              </p14:nvContentPartPr>
              <p14:xfrm>
                <a:off x="6287376" y="749516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080690-39F4-4921-B52B-6D65FCFB16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873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0607740-95AC-4AA7-90D5-2D265E9DAE5E}"/>
                    </a:ext>
                  </a:extLst>
                </p14:cNvPr>
                <p14:cNvContentPartPr/>
                <p14:nvPr/>
              </p14:nvContentPartPr>
              <p14:xfrm>
                <a:off x="6287376" y="749516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0607740-95AC-4AA7-90D5-2D265E9DAE5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873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A8C0339-E32B-4A3E-8773-F8F2C65D4D60}"/>
                    </a:ext>
                  </a:extLst>
                </p14:cNvPr>
                <p14:cNvContentPartPr/>
                <p14:nvPr/>
              </p14:nvContentPartPr>
              <p14:xfrm>
                <a:off x="6287376" y="749516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A8C0339-E32B-4A3E-8773-F8F2C65D4D6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873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480B63-4C94-401D-B0D9-F620B8C0174C}"/>
                    </a:ext>
                  </a:extLst>
                </p14:cNvPr>
                <p14:cNvContentPartPr/>
                <p14:nvPr/>
              </p14:nvContentPartPr>
              <p14:xfrm>
                <a:off x="6287376" y="749516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1480B63-4C94-401D-B0D9-F620B8C0174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873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B7D41F-14D2-4534-96E0-1799369FB148}"/>
                    </a:ext>
                  </a:extLst>
                </p14:cNvPr>
                <p14:cNvContentPartPr/>
                <p14:nvPr/>
              </p14:nvContentPartPr>
              <p14:xfrm>
                <a:off x="6287376" y="749516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B7D41F-14D2-4534-96E0-1799369FB14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873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5E91B8D-CDD3-4DEE-ACF0-583CC60B9F03}"/>
                    </a:ext>
                  </a:extLst>
                </p14:cNvPr>
                <p14:cNvContentPartPr/>
                <p14:nvPr/>
              </p14:nvContentPartPr>
              <p14:xfrm>
                <a:off x="6287376" y="749516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5E91B8D-CDD3-4DEE-ACF0-583CC60B9F0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8736" y="7408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F00C05D-EB29-4DA5-971D-4B391397DFCD}"/>
                  </a:ext>
                </a:extLst>
              </p14:cNvPr>
              <p14:cNvContentPartPr/>
              <p14:nvPr/>
            </p14:nvContentPartPr>
            <p14:xfrm>
              <a:off x="5938139" y="708476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F00C05D-EB29-4DA5-971D-4B391397DF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9499" y="69947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6A0D5D5-8DD2-424A-A20D-2603ECA5D7F0}"/>
              </a:ext>
            </a:extLst>
          </p:cNvPr>
          <p:cNvGrpSpPr/>
          <p:nvPr/>
        </p:nvGrpSpPr>
        <p:grpSpPr>
          <a:xfrm>
            <a:off x="6112739" y="770036"/>
            <a:ext cx="360" cy="360"/>
            <a:chOff x="6112739" y="770036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57307F7-1721-46E7-BE9B-846E5DE8F2AC}"/>
                    </a:ext>
                  </a:extLst>
                </p14:cNvPr>
                <p14:cNvContentPartPr/>
                <p14:nvPr/>
              </p14:nvContentPartPr>
              <p14:xfrm>
                <a:off x="6112739" y="770036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57307F7-1721-46E7-BE9B-846E5DE8F2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03739" y="7613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01DC33-9E06-4543-A8A8-A40C891AE435}"/>
                    </a:ext>
                  </a:extLst>
                </p14:cNvPr>
                <p14:cNvContentPartPr/>
                <p14:nvPr/>
              </p14:nvContentPartPr>
              <p14:xfrm>
                <a:off x="6112739" y="770036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01DC33-9E06-4543-A8A8-A40C891AE4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03739" y="7613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3C4EDBE-D889-427C-B817-B452F7085FCE}"/>
                    </a:ext>
                  </a:extLst>
                </p14:cNvPr>
                <p14:cNvContentPartPr/>
                <p14:nvPr/>
              </p14:nvContentPartPr>
              <p14:xfrm>
                <a:off x="6112739" y="770036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3C4EDBE-D889-427C-B817-B452F7085F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03739" y="76139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D9A55016-F317-49F3-A636-D94A953DB8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71011" y="-77856"/>
            <a:ext cx="1072989" cy="1054699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DE3D50D-AE94-4953-2D20-D75C911DE8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324211"/>
              </p:ext>
            </p:extLst>
          </p:nvPr>
        </p:nvGraphicFramePr>
        <p:xfrm>
          <a:off x="469900" y="1354983"/>
          <a:ext cx="8203119" cy="4423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202649519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55540</TotalTime>
  <Words>367</Words>
  <Application>Microsoft Office PowerPoint</Application>
  <PresentationFormat>On-screen Show (4:3)</PresentationFormat>
  <Paragraphs>96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Garamond</vt:lpstr>
      <vt:lpstr>Open Sans</vt:lpstr>
      <vt:lpstr>Verdana</vt:lpstr>
      <vt:lpstr>ヒラギノ角ゴ Pro W3</vt:lpstr>
      <vt:lpstr>Default Design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Tax Rate – History</vt:lpstr>
      <vt:lpstr>PowerPoint Presentation</vt:lpstr>
      <vt:lpstr>PowerPoint Presentation</vt:lpstr>
      <vt:lpstr>PowerPoint Presentation</vt:lpstr>
      <vt:lpstr>FUND  BALANCE</vt:lpstr>
      <vt:lpstr>PowerPoint Presentation</vt:lpstr>
      <vt:lpstr>PowerPoint Presentation</vt:lpstr>
      <vt:lpstr>PowerPoint Presentation</vt:lpstr>
      <vt:lpstr>PowerPoint Presentation</vt:lpstr>
    </vt:vector>
  </TitlesOfParts>
  <Company>PCS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PCS</dc:creator>
  <cp:lastModifiedBy>Peter Hibner</cp:lastModifiedBy>
  <cp:revision>488</cp:revision>
  <cp:lastPrinted>2018-08-02T13:41:37Z</cp:lastPrinted>
  <dcterms:created xsi:type="dcterms:W3CDTF">2013-09-15T21:49:29Z</dcterms:created>
  <dcterms:modified xsi:type="dcterms:W3CDTF">2024-09-16T15:17:48Z</dcterms:modified>
</cp:coreProperties>
</file>